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0" r:id="rId5"/>
    <p:sldId id="259" r:id="rId6"/>
    <p:sldId id="283" r:id="rId7"/>
    <p:sldId id="285" r:id="rId8"/>
    <p:sldId id="284" r:id="rId9"/>
    <p:sldId id="286" r:id="rId10"/>
    <p:sldId id="287" r:id="rId11"/>
    <p:sldId id="261" r:id="rId12"/>
    <p:sldId id="262" r:id="rId13"/>
    <p:sldId id="263" r:id="rId14"/>
    <p:sldId id="264" r:id="rId15"/>
    <p:sldId id="266" r:id="rId16"/>
    <p:sldId id="265" r:id="rId17"/>
    <p:sldId id="281" r:id="rId18"/>
    <p:sldId id="267" r:id="rId19"/>
    <p:sldId id="268" r:id="rId20"/>
    <p:sldId id="282" r:id="rId21"/>
    <p:sldId id="271" r:id="rId22"/>
    <p:sldId id="269" r:id="rId23"/>
    <p:sldId id="270" r:id="rId24"/>
    <p:sldId id="272" r:id="rId25"/>
    <p:sldId id="288" r:id="rId26"/>
    <p:sldId id="289" r:id="rId27"/>
    <p:sldId id="290" r:id="rId28"/>
    <p:sldId id="274" r:id="rId29"/>
    <p:sldId id="275" r:id="rId30"/>
    <p:sldId id="276" r:id="rId31"/>
    <p:sldId id="277" r:id="rId32"/>
    <p:sldId id="278" r:id="rId33"/>
    <p:sldId id="279" r:id="rId3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F3374B-BF93-4043-A82B-2CECD9B26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B625C1-C33E-4671-B054-C0CA46316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DB54EBA-9E13-49E5-9A96-8A9006AE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2769FD-9EF4-4DBE-9C32-FE5AA554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CB6EF0D-B95F-4920-A19A-EC4CF63B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373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C30085-DDE7-4558-A73B-7CB1D9D8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C13F088-4761-40FE-AFE7-8A9F15DFA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A68F013-DF02-447F-BD62-77350BC2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554C1F-F640-48B0-8CC2-6022DE39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1BA23D6-BA81-4F41-BF21-D93417228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535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920264E-92BC-4743-B142-B168870B1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3FFD95B-2F24-4D81-BF5E-EED61516D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2A3F1C-1967-426A-B802-5A67ECCC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17CAAD2-BC97-4D3D-A61C-B7D5F951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5C9B67-D842-47ED-A69E-587B8376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939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A5397D-FA58-41C7-9E7D-B6F71D48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8236D7-F012-41C9-AB03-415538BE8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9416636-03E9-446E-9D45-39FACE66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4EE71ED-A809-4F87-B466-2013D026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258D07-B467-4151-9280-49D9CCFE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46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7644EB-376E-44AB-AA0A-CECC144BA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BF995FF-9FED-43D0-B9D6-956E46A40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867D89-BE1E-4FE2-9D7F-EE7E855C5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DD08461-8634-44CD-8173-935176D9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B7ACC0-2878-48F8-9FE1-C662C0E1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24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9D8583-3882-4935-A5DC-1141EADA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4EE49CA-0C00-4D08-9AED-3C90FB2AC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7A8AAA0-E342-4DB5-8260-EB5F375DB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F2D971-07DB-466F-B627-5DD72F21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F4C8E6F-1B47-455F-B0AF-6200EA0C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7D0994D-7385-44B8-830E-A18C6543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094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2B4D60-9447-4145-8B8F-3995E573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4425C8F-8D33-4E39-A6CF-3BC65501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2283C2-C78D-4942-8381-632F1D83D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46C1553-B717-46A1-BBD3-08055402A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449BBC1-E02E-4F31-915E-6D17FC8B8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D9B0EB2-5122-48F5-9B32-79070EC8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387A73E-751B-4C28-AC55-C79EED3B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977DF36-7915-431C-B88D-27F31D78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496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51933A-92AD-4423-90D9-173012CB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D45D218-D9E3-4FAD-AEE5-178EB382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DAAD4AD-6CF7-47FD-A7FA-64321B32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E170915-40A7-44A3-9E68-BE0FFBC7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142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B28CC5C-8E7F-4B14-B5B3-8DDA4919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4395043-3AE8-420D-B2A4-9A17EB37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C189C48-19A4-44EE-9758-5F29D3FA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364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C56699-B59B-4A11-9275-F0982FBC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983EBA-A336-45D9-B47C-77F5AB090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226879A-2473-415A-9A3E-40DEFD101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EE7DB15-03E3-49B6-873C-FA509BD1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21EDE2B-DC5B-4246-AA68-D566873A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5AC5263-D8AA-4683-ADED-F43190DB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282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4D6D1-24F4-4010-8C16-20399C83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9119437-8278-438B-9E61-F9F8371874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D36F439-FE83-432D-BA34-07D5E99F9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B5E64C3-D3A2-472A-BDBF-79AF985B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EDA93FA-24E6-4639-8448-ECC202BA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77E21B3-7A4E-49E2-8DC5-88AFCE0C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966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BBF939F-AA8B-4652-BC4A-5E846997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B3CC09E-1423-4738-AB20-8A1783C7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2BD6B93-1787-460E-9C54-1DC354DCB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EB8EC-298D-4452-A7AB-E1A84A44BD58}" type="datetimeFigureOut">
              <a:rPr lang="sl-SI" smtClean="0"/>
              <a:t>01.04.2021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7E07C92-CC9E-4954-8D49-494C8D0BD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F6DD97C-2832-48D2-BBD6-CA40A58DF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2A45-61EF-43D7-B019-4D282F7DF67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353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qoam.eu/" TargetMode="External"/><Relationship Id="rId3" Type="http://schemas.openxmlformats.org/officeDocument/2006/relationships/hyperlink" Target="https://thinkchecksubmit.org/journals/" TargetMode="External"/><Relationship Id="rId7" Type="http://schemas.openxmlformats.org/officeDocument/2006/relationships/hyperlink" Target="https://www.scimagojr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beallslist.net/" TargetMode="External"/><Relationship Id="rId5" Type="http://schemas.openxmlformats.org/officeDocument/2006/relationships/hyperlink" Target="https://doaj.org/" TargetMode="External"/><Relationship Id="rId15" Type="http://schemas.openxmlformats.org/officeDocument/2006/relationships/hyperlink" Target="https://predatoryjournals.com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www.responsiblejournals.org/" TargetMode="External"/><Relationship Id="rId1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beallslist.net/hijacked-journa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checkattend.org/check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ationethics.org/core-practices" TargetMode="External"/><Relationship Id="rId5" Type="http://schemas.openxmlformats.org/officeDocument/2006/relationships/hyperlink" Target="https://www.doabooks.org/" TargetMode="External"/><Relationship Id="rId4" Type="http://schemas.openxmlformats.org/officeDocument/2006/relationships/hyperlink" Target="https://thinkchecksubmit.org/books-and-chapter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m-assoc.org/2018_10_04_STM_Report_2018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C389A0-DC75-45F1-8291-6B7CCCF25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623279"/>
          </a:xfrm>
          <a:solidFill>
            <a:schemeClr val="accent2"/>
          </a:solidFill>
        </p:spPr>
        <p:txBody>
          <a:bodyPr/>
          <a:lstStyle/>
          <a:p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93EB2B-CEAD-4698-AAF6-1F1E212DB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5048"/>
            <a:ext cx="10668000" cy="1655762"/>
          </a:xfrm>
        </p:spPr>
        <p:txBody>
          <a:bodyPr>
            <a:normAutofit/>
          </a:bodyPr>
          <a:lstStyle/>
          <a:p>
            <a:r>
              <a:rPr lang="sl-SI" sz="5400" dirty="0">
                <a:solidFill>
                  <a:schemeClr val="bg1"/>
                </a:solidFill>
              </a:rPr>
              <a:t>Nezaupanja vredne založniške prakse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E45922-7BD8-48D6-B47D-EEF4C6629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762" y="5629830"/>
            <a:ext cx="603821" cy="51756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E60BD15-E205-482B-8E7E-89F31FFC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074" y="5566235"/>
            <a:ext cx="2680658" cy="636088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BC21CF0-69B8-4375-9898-27A380E1D3CC}"/>
              </a:ext>
            </a:extLst>
          </p:cNvPr>
          <p:cNvSpPr txBox="1"/>
          <p:nvPr/>
        </p:nvSpPr>
        <p:spPr>
          <a:xfrm>
            <a:off x="136159" y="2936887"/>
            <a:ext cx="1191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4F3E4F4-B74C-4329-ABB8-5BAD33B93666}"/>
              </a:ext>
            </a:extLst>
          </p:cNvPr>
          <p:cNvSpPr txBox="1"/>
          <p:nvPr/>
        </p:nvSpPr>
        <p:spPr>
          <a:xfrm>
            <a:off x="-12885" y="3366755"/>
            <a:ext cx="5246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Miro Pušnik</a:t>
            </a:r>
          </a:p>
          <a:p>
            <a:r>
              <a:rPr lang="sl-SI" sz="3200" dirty="0"/>
              <a:t>Odprta akademija, 1. 4. 2021</a:t>
            </a:r>
          </a:p>
        </p:txBody>
      </p:sp>
      <p:sp>
        <p:nvSpPr>
          <p:cNvPr id="6" name="AutoShape 2" descr="File:CC-BY icon.sv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3" y="5566235"/>
            <a:ext cx="1656077" cy="5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2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6371771" y="130629"/>
            <a:ext cx="4982029" cy="49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482287" cy="77719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53" y="5225389"/>
            <a:ext cx="5226033" cy="14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Pogoste dvomljive prakse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1558666" cy="5197266"/>
          </a:xfrm>
        </p:spPr>
        <p:txBody>
          <a:bodyPr>
            <a:normAutofit/>
          </a:bodyPr>
          <a:lstStyle/>
          <a:p>
            <a:r>
              <a:rPr lang="sl-SI" dirty="0"/>
              <a:t>Plenilske revije: revije, ki pa nimajo urejenega recenzijskega sistema, ali pa je ta  neustrezen. Plenilske revije pogosto navajajo neresnične in zavajajoče metrike o svoji vplivnosti. Praviloma so odprte objave v teh revijah povezane z manjšimi stroški za </a:t>
            </a:r>
            <a:r>
              <a:rPr lang="sl-SI" dirty="0" err="1"/>
              <a:t>APCje</a:t>
            </a:r>
            <a:r>
              <a:rPr lang="sl-SI" dirty="0"/>
              <a:t>. </a:t>
            </a:r>
          </a:p>
          <a:p>
            <a:endParaRPr lang="sl-SI" sz="100" dirty="0"/>
          </a:p>
          <a:p>
            <a:r>
              <a:rPr lang="sl-SI" dirty="0"/>
              <a:t>Plenilske založbe: založbe, ki izdajajo plenilske revije. </a:t>
            </a:r>
          </a:p>
          <a:p>
            <a:r>
              <a:rPr lang="sl-SI" dirty="0"/>
              <a:t>Zavajajoče metrike: izmišljene metrike z odmevnim poimenovanjem, ki pogosto spominja na kredibilne metrike. </a:t>
            </a:r>
          </a:p>
          <a:p>
            <a:r>
              <a:rPr lang="sl-SI" dirty="0"/>
              <a:t>Plenilske znanstvene konference: konference, pripravljene mimo standardnih postopkov (uredniški odbor, recenzijski pregledi prispevkov…).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130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Kriteriji za prepoznavo nezaupanja vrednih založniških praks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0515600" cy="5197266"/>
          </a:xfrm>
        </p:spPr>
        <p:txBody>
          <a:bodyPr>
            <a:normAutofit/>
          </a:bodyPr>
          <a:lstStyle/>
          <a:p>
            <a:r>
              <a:rPr lang="sl-SI" sz="3600" dirty="0"/>
              <a:t>Različni pristopi, podobni kriteriji.</a:t>
            </a:r>
          </a:p>
          <a:p>
            <a:pPr marL="0" indent="0">
              <a:buNone/>
            </a:pPr>
            <a:endParaRPr lang="sl-SI" sz="1600" dirty="0"/>
          </a:p>
          <a:p>
            <a:r>
              <a:rPr lang="sl-SI" sz="3600" dirty="0"/>
              <a:t>Predlog kriterijev presoje:</a:t>
            </a:r>
          </a:p>
          <a:p>
            <a:pPr marL="0" indent="0">
              <a:buNone/>
            </a:pPr>
            <a:r>
              <a:rPr lang="sl-SI" sz="3600" dirty="0"/>
              <a:t>   - osebje,</a:t>
            </a:r>
          </a:p>
          <a:p>
            <a:pPr marL="0" indent="0">
              <a:buNone/>
            </a:pPr>
            <a:r>
              <a:rPr lang="sl-SI" sz="3600" dirty="0"/>
              <a:t>   - organizacijski vidiki upravljanja revije oz. založbe,</a:t>
            </a:r>
          </a:p>
          <a:p>
            <a:pPr marL="0" indent="0">
              <a:buNone/>
            </a:pPr>
            <a:r>
              <a:rPr lang="sl-SI" sz="3600" dirty="0"/>
              <a:t>   - integriteta in transparentnost,</a:t>
            </a:r>
          </a:p>
          <a:p>
            <a:pPr marL="0" indent="0">
              <a:buNone/>
            </a:pPr>
            <a:r>
              <a:rPr lang="sl-SI" sz="3600" dirty="0"/>
              <a:t>   - </a:t>
            </a:r>
            <a:r>
              <a:rPr lang="sl-SI" sz="3600" dirty="0" err="1"/>
              <a:t>bibliometrični</a:t>
            </a:r>
            <a:r>
              <a:rPr lang="sl-SI" sz="3600" dirty="0"/>
              <a:t> vidiki,</a:t>
            </a:r>
          </a:p>
          <a:p>
            <a:pPr marL="0" indent="0">
              <a:buNone/>
            </a:pPr>
            <a:r>
              <a:rPr lang="sl-SI" sz="3600" dirty="0"/>
              <a:t>   - drugo.</a:t>
            </a:r>
          </a:p>
        </p:txBody>
      </p:sp>
    </p:spTree>
    <p:extLst>
      <p:ext uri="{BB962C8B-B14F-4D97-AF65-F5344CB8AC3E}">
        <p14:creationId xmlns:p14="http://schemas.microsoft.com/office/powerpoint/2010/main" val="204372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Osebje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1558666" cy="5197266"/>
          </a:xfrm>
        </p:spPr>
        <p:txBody>
          <a:bodyPr>
            <a:normAutofit/>
          </a:bodyPr>
          <a:lstStyle/>
          <a:p>
            <a:pPr fontAlgn="base"/>
            <a:r>
              <a:rPr lang="sl-SI" sz="3600" dirty="0"/>
              <a:t>Kot urednik se pogosto pojavlja ena in ista oseba, urednik je pogosto naveden tudi kot lastnik založbe.</a:t>
            </a:r>
          </a:p>
          <a:p>
            <a:pPr fontAlgn="base"/>
            <a:r>
              <a:rPr lang="sl-SI" sz="3600" dirty="0"/>
              <a:t>Med revijami istega založnika se podvajajo uredniški odbori.</a:t>
            </a:r>
          </a:p>
          <a:p>
            <a:pPr fontAlgn="base"/>
            <a:r>
              <a:rPr lang="sl-SI" sz="3600" dirty="0"/>
              <a:t>Uredniški odbori pogosto niso navedeni.</a:t>
            </a:r>
          </a:p>
          <a:p>
            <a:pPr fontAlgn="base"/>
            <a:r>
              <a:rPr lang="sl-SI" sz="3600" dirty="0"/>
              <a:t>Podatki o članih uredniških odborov so pomanjkljivi  (na primer ni navedena institucija, kateri pripadajo).</a:t>
            </a:r>
          </a:p>
        </p:txBody>
      </p:sp>
    </p:spTree>
    <p:extLst>
      <p:ext uri="{BB962C8B-B14F-4D97-AF65-F5344CB8AC3E}">
        <p14:creationId xmlns:p14="http://schemas.microsoft.com/office/powerpoint/2010/main" val="102013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Osebje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1674780" cy="5197266"/>
          </a:xfrm>
        </p:spPr>
        <p:txBody>
          <a:bodyPr>
            <a:normAutofit/>
          </a:bodyPr>
          <a:lstStyle/>
          <a:p>
            <a:pPr fontAlgn="base"/>
            <a:r>
              <a:rPr lang="sl-SI" sz="3200" dirty="0"/>
              <a:t>Uredniki in člani uredniških odborov nimajo referenc na področju raziskovalnega dela.</a:t>
            </a:r>
          </a:p>
          <a:p>
            <a:pPr fontAlgn="base"/>
            <a:r>
              <a:rPr lang="sl-SI" sz="3200" dirty="0"/>
              <a:t>Uredniški odbori nimajo zadostnega števila članov (npr. le 2 ali 3), pogosto gre tudi za izmišljena imena.</a:t>
            </a:r>
          </a:p>
          <a:p>
            <a:pPr fontAlgn="base"/>
            <a:r>
              <a:rPr lang="sl-SI" sz="3200" dirty="0"/>
              <a:t>Pogosto niso navedeni podatki o državi, iz katere izhajajo uredniki, kar je še posebej problematično v primerih mednarodne naravnanosti revije.</a:t>
            </a:r>
          </a:p>
          <a:p>
            <a:pPr fontAlgn="base"/>
            <a:r>
              <a:rPr lang="sl-SI" sz="3200" dirty="0"/>
              <a:t>V uredniških odborih so pogosto le moški.</a:t>
            </a:r>
          </a:p>
          <a:p>
            <a:pPr marL="0" indent="0">
              <a:buNone/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91292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Organizacijski vidiki upravljanja revije oz. založbe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0515600" cy="5197266"/>
          </a:xfrm>
        </p:spPr>
        <p:txBody>
          <a:bodyPr>
            <a:normAutofit/>
          </a:bodyPr>
          <a:lstStyle/>
          <a:p>
            <a:pPr fontAlgn="base"/>
            <a:r>
              <a:rPr lang="sl-SI" sz="3000" dirty="0"/>
              <a:t>Očitno je pomanjkanje preglednosti in transparentnosti delovanja (nejasni podatki o naslovu založbe, telefonski kontakti in podobno).</a:t>
            </a:r>
          </a:p>
          <a:p>
            <a:pPr fontAlgn="base"/>
            <a:endParaRPr lang="sl-SI" sz="1200" dirty="0"/>
          </a:p>
          <a:p>
            <a:pPr fontAlgn="base"/>
            <a:r>
              <a:rPr lang="sl-SI" sz="3000" dirty="0"/>
              <a:t>Ne obstajajo  sistemi za trajno identifikacijo publikacij in digitalnih objektov ter za upravljanje spletnih povezav (ISSN, DOI, URN in podobno).</a:t>
            </a:r>
          </a:p>
          <a:p>
            <a:pPr fontAlgn="base"/>
            <a:endParaRPr lang="sl-SI" sz="1100" dirty="0"/>
          </a:p>
          <a:p>
            <a:pPr fontAlgn="base"/>
            <a:r>
              <a:rPr lang="sl-SI" sz="3000" dirty="0"/>
              <a:t>Licenčna politika je nejasna in vsebuje nasprotujoče si klavzule. Licenčne pogodbe ne temeljijo na poznanih standardih objav v odprtem dostopu.</a:t>
            </a:r>
          </a:p>
          <a:p>
            <a:pPr marL="0" indent="0">
              <a:buNone/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72620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Organizacijski vidiki upravljanja revije oz. založbe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92" y="1325563"/>
            <a:ext cx="11790894" cy="519726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sl-SI" dirty="0"/>
          </a:p>
          <a:p>
            <a:pPr fontAlgn="base"/>
            <a:r>
              <a:rPr lang="sl-SI" dirty="0"/>
              <a:t>Pogosto se pojavlja umik že objavljenih del (</a:t>
            </a:r>
            <a:r>
              <a:rPr lang="sl-SI" dirty="0" err="1"/>
              <a:t>retrakcija</a:t>
            </a:r>
            <a:r>
              <a:rPr lang="sl-SI" dirty="0"/>
              <a:t>) iz revije, tudi brez formalnih obrazložitev. Morebitni popravki in pojasnila pogosto niso objavljeni. Dela pogosto niso označena z informacijo o statusu objave (na primer značka </a:t>
            </a:r>
            <a:r>
              <a:rPr lang="sl-SI" dirty="0" err="1"/>
              <a:t>Crossmark</a:t>
            </a:r>
            <a:r>
              <a:rPr lang="sl-SI" dirty="0"/>
              <a:t>).</a:t>
            </a:r>
          </a:p>
          <a:p>
            <a:pPr fontAlgn="base"/>
            <a:endParaRPr lang="sl-SI" sz="1000" dirty="0"/>
          </a:p>
          <a:p>
            <a:pPr fontAlgn="base"/>
            <a:r>
              <a:rPr lang="sl-SI" dirty="0"/>
              <a:t>Spletne strani založb vključujejo spletne povezave do uveljavljenih znanstvenih konferenc in znanstvenih združenj, s katerimi sicer nimajo povezave in niso njihove članice. S tem želijo neupravičeno povečati svojo verodostojnost.</a:t>
            </a:r>
          </a:p>
          <a:p>
            <a:pPr fontAlgn="base"/>
            <a:endParaRPr lang="sl-SI" sz="1050" dirty="0"/>
          </a:p>
          <a:p>
            <a:pPr fontAlgn="base"/>
            <a:r>
              <a:rPr lang="sl-SI" dirty="0"/>
              <a:t>Naslovi revij niso indeksirani v poznanih in verodostojnih bazah podatkov znanstvene periodike  (</a:t>
            </a:r>
            <a:r>
              <a:rPr lang="sl-SI" dirty="0" err="1"/>
              <a:t>Ulrichsweb</a:t>
            </a:r>
            <a:r>
              <a:rPr lang="sl-SI" dirty="0"/>
              <a:t>, DOAJ in drugih).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236935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Organizacijski vidiki upravljanja revije oz. založbe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1544152" cy="5197266"/>
          </a:xfrm>
        </p:spPr>
        <p:txBody>
          <a:bodyPr>
            <a:normAutofit/>
          </a:bodyPr>
          <a:lstStyle/>
          <a:p>
            <a:pPr fontAlgn="base"/>
            <a:r>
              <a:rPr lang="sl-SI" dirty="0"/>
              <a:t>Informacije o ceni APC-jev so pomanjkljive in vsebujejo veliko „drobnega tiska“.</a:t>
            </a:r>
          </a:p>
          <a:p>
            <a:pPr fontAlgn="base"/>
            <a:endParaRPr lang="sl-SI" sz="1050" dirty="0"/>
          </a:p>
          <a:p>
            <a:pPr fontAlgn="base"/>
            <a:r>
              <a:rPr lang="sl-SI" dirty="0"/>
              <a:t>Založbe terjajo plačilo APC in hkrati tudi prenos materialnih avtorskih pravic na založbo. Založbe terjajo prenos materialnih avtorskih pravic na založbo že ob oddaji dela, namesto ob sprejemu v objavo, kot je to običajno.</a:t>
            </a:r>
          </a:p>
          <a:p>
            <a:pPr fontAlgn="base"/>
            <a:endParaRPr lang="sl-SI" sz="1200" dirty="0"/>
          </a:p>
          <a:p>
            <a:pPr fontAlgn="base"/>
            <a:r>
              <a:rPr lang="sl-SI" dirty="0"/>
              <a:t>Spletni iskalniki pogosto ne morejo indeksirati vsebine (na primer članka ni mogoče poiskati z Googlom ali podobnimi orodji).</a:t>
            </a:r>
          </a:p>
          <a:p>
            <a:pPr fontAlgn="base"/>
            <a:endParaRPr lang="sl-SI" sz="1050" dirty="0"/>
          </a:p>
          <a:p>
            <a:pPr fontAlgn="base"/>
            <a:r>
              <a:rPr lang="sl-SI" dirty="0"/>
              <a:t>Pogosto so dokumenti  zaščiteni tako, da ni mogoče analizirati plagiatorstva (na primer PDF „</a:t>
            </a:r>
            <a:r>
              <a:rPr lang="sl-SI" dirty="0" err="1"/>
              <a:t>copy</a:t>
            </a:r>
            <a:r>
              <a:rPr lang="sl-SI" dirty="0"/>
              <a:t> </a:t>
            </a:r>
            <a:r>
              <a:rPr lang="sl-SI" dirty="0" err="1"/>
              <a:t>proofs</a:t>
            </a:r>
            <a:r>
              <a:rPr lang="sl-SI" dirty="0"/>
              <a:t>“).</a:t>
            </a:r>
          </a:p>
          <a:p>
            <a:pPr marL="0" indent="0">
              <a:buNone/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97568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Integriteta in transparentnost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3" y="1660734"/>
            <a:ext cx="11500609" cy="5197266"/>
          </a:xfrm>
        </p:spPr>
        <p:txBody>
          <a:bodyPr>
            <a:normAutofit lnSpcReduction="10000"/>
          </a:bodyPr>
          <a:lstStyle/>
          <a:p>
            <a:r>
              <a:rPr lang="sl-SI" sz="3200" dirty="0"/>
              <a:t>Naslov revije ni skladen s poslanstvom revije in znanstvenim področjem, ki ga pokriva ali pa pokriva preširoko področje s ciljem, da bi privabili čim več avtorjev (na primer </a:t>
            </a:r>
            <a:r>
              <a:rPr lang="sl-SI" sz="3200" dirty="0" err="1"/>
              <a:t>Journal</a:t>
            </a:r>
            <a:r>
              <a:rPr lang="sl-SI" sz="3200" dirty="0"/>
              <a:t> </a:t>
            </a:r>
            <a:r>
              <a:rPr lang="sl-SI" sz="3200" dirty="0" err="1"/>
              <a:t>of</a:t>
            </a:r>
            <a:r>
              <a:rPr lang="sl-SI" sz="3200" dirty="0"/>
              <a:t> </a:t>
            </a:r>
            <a:r>
              <a:rPr lang="sl-SI" sz="3200" dirty="0" err="1"/>
              <a:t>Education</a:t>
            </a:r>
            <a:r>
              <a:rPr lang="sl-SI" sz="3200" dirty="0"/>
              <a:t>).</a:t>
            </a:r>
          </a:p>
          <a:p>
            <a:endParaRPr lang="sl-SI" sz="1600" dirty="0"/>
          </a:p>
          <a:p>
            <a:r>
              <a:rPr lang="sl-SI" sz="3200" dirty="0"/>
              <a:t>Založbe v svojih imenih in naslovih revij pogosto uporabljajo besede „</a:t>
            </a:r>
            <a:r>
              <a:rPr lang="sl-SI" sz="3200" dirty="0" err="1"/>
              <a:t>Network</a:t>
            </a:r>
            <a:r>
              <a:rPr lang="sl-SI" sz="3200" dirty="0"/>
              <a:t>“, „Center“, „</a:t>
            </a:r>
            <a:r>
              <a:rPr lang="sl-SI" sz="3200" dirty="0" err="1"/>
              <a:t>Association</a:t>
            </a:r>
            <a:r>
              <a:rPr lang="sl-SI" sz="3200" dirty="0"/>
              <a:t>“, „Institute“ in podobno.</a:t>
            </a:r>
          </a:p>
          <a:p>
            <a:endParaRPr lang="sl-SI" sz="1300" dirty="0"/>
          </a:p>
          <a:p>
            <a:r>
              <a:rPr lang="sl-SI" sz="3200" dirty="0"/>
              <a:t>Založba v naslovu revije kombinira dva ali več  terminov, ki vsebinsko ne sodijo v isti kontekst.</a:t>
            </a:r>
          </a:p>
          <a:p>
            <a:endParaRPr lang="sl-SI" sz="1300" dirty="0"/>
          </a:p>
          <a:p>
            <a:r>
              <a:rPr lang="sl-SI" sz="3200" dirty="0"/>
              <a:t>Naslov revije zavajajoče odraža geografski izvor (npr. </a:t>
            </a:r>
            <a:r>
              <a:rPr lang="sl-SI" sz="3200" dirty="0" err="1"/>
              <a:t>Canadian</a:t>
            </a:r>
            <a:r>
              <a:rPr lang="sl-SI" sz="3200" dirty="0"/>
              <a:t>, izhaja pa v Indiji).</a:t>
            </a:r>
          </a:p>
        </p:txBody>
      </p:sp>
    </p:spTree>
    <p:extLst>
      <p:ext uri="{BB962C8B-B14F-4D97-AF65-F5344CB8AC3E}">
        <p14:creationId xmlns:p14="http://schemas.microsoft.com/office/powerpoint/2010/main" val="1107433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Integriteta in transparentnost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1457066" cy="5197266"/>
          </a:xfrm>
        </p:spPr>
        <p:txBody>
          <a:bodyPr>
            <a:normAutofit/>
          </a:bodyPr>
          <a:lstStyle/>
          <a:p>
            <a:r>
              <a:rPr lang="sl-SI" sz="3200" dirty="0"/>
              <a:t>Založba zavaja s podatki o faktorjih vpliva ter indeksiranjem revij v poznanih citatnih indeksih. Govorimo o t. i. „</a:t>
            </a:r>
            <a:r>
              <a:rPr lang="sl-SI" sz="3200" dirty="0" err="1"/>
              <a:t>fake</a:t>
            </a:r>
            <a:r>
              <a:rPr lang="sl-SI" sz="3200" dirty="0"/>
              <a:t> </a:t>
            </a:r>
            <a:r>
              <a:rPr lang="sl-SI" sz="3200" dirty="0" err="1"/>
              <a:t>impact</a:t>
            </a:r>
            <a:r>
              <a:rPr lang="sl-SI" sz="3200" dirty="0"/>
              <a:t> </a:t>
            </a:r>
            <a:r>
              <a:rPr lang="sl-SI" sz="3200" dirty="0" err="1"/>
              <a:t>factors</a:t>
            </a:r>
            <a:r>
              <a:rPr lang="sl-SI" sz="3200" dirty="0"/>
              <a:t>“  kot so na primer </a:t>
            </a:r>
            <a:r>
              <a:rPr lang="sl-SI" sz="3200" dirty="0" err="1"/>
              <a:t>Universal</a:t>
            </a:r>
            <a:r>
              <a:rPr lang="sl-SI" sz="3200" dirty="0"/>
              <a:t> </a:t>
            </a:r>
            <a:r>
              <a:rPr lang="sl-SI" sz="3200" dirty="0" err="1"/>
              <a:t>Impact</a:t>
            </a:r>
            <a:r>
              <a:rPr lang="sl-SI" sz="3200" dirty="0"/>
              <a:t> </a:t>
            </a:r>
            <a:r>
              <a:rPr lang="sl-SI" sz="3200" dirty="0" err="1"/>
              <a:t>Factor</a:t>
            </a:r>
            <a:r>
              <a:rPr lang="sl-SI" sz="3200" dirty="0"/>
              <a:t> (UIF), Global </a:t>
            </a:r>
            <a:r>
              <a:rPr lang="sl-SI" sz="3200" dirty="0" err="1"/>
              <a:t>Impact</a:t>
            </a:r>
            <a:r>
              <a:rPr lang="sl-SI" sz="3200" dirty="0"/>
              <a:t> </a:t>
            </a:r>
            <a:r>
              <a:rPr lang="sl-SI" sz="3200" dirty="0" err="1"/>
              <a:t>Factor</a:t>
            </a:r>
            <a:r>
              <a:rPr lang="sl-SI" sz="3200" dirty="0"/>
              <a:t> (GIF) in </a:t>
            </a:r>
            <a:r>
              <a:rPr lang="sl-SI" sz="3200" dirty="0" err="1"/>
              <a:t>Citefactor</a:t>
            </a:r>
            <a:r>
              <a:rPr lang="sl-SI" sz="3200" dirty="0"/>
              <a:t>, ki pa dejansko nimajo veljave.</a:t>
            </a:r>
          </a:p>
          <a:p>
            <a:endParaRPr lang="sl-SI" sz="1600" dirty="0"/>
          </a:p>
          <a:p>
            <a:r>
              <a:rPr lang="sl-SI" sz="3200" dirty="0"/>
              <a:t>Založbe zavajajo z navedbami o indeksaciji revij v mednarodnih bibliografskih bazah podatkov.</a:t>
            </a:r>
          </a:p>
        </p:txBody>
      </p:sp>
    </p:spTree>
    <p:extLst>
      <p:ext uri="{BB962C8B-B14F-4D97-AF65-F5344CB8AC3E}">
        <p14:creationId xmlns:p14="http://schemas.microsoft.com/office/powerpoint/2010/main" val="249490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Vsebina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02" y="1570792"/>
            <a:ext cx="11257197" cy="4351338"/>
          </a:xfrm>
        </p:spPr>
        <p:txBody>
          <a:bodyPr>
            <a:normAutofit fontScale="92500"/>
          </a:bodyPr>
          <a:lstStyle/>
          <a:p>
            <a:r>
              <a:rPr lang="sl-SI" sz="4000" dirty="0"/>
              <a:t>Kaj so nezaupanja vredne založniške prakse?</a:t>
            </a:r>
          </a:p>
          <a:p>
            <a:r>
              <a:rPr lang="sl-SI" sz="4000" dirty="0"/>
              <a:t>Okoliščine, v katerih te prakse nastajajo.</a:t>
            </a:r>
          </a:p>
          <a:p>
            <a:r>
              <a:rPr lang="sl-SI" sz="4000" dirty="0"/>
              <a:t>Plenilske revije, plenilske založbe, ugrabljene revije, lažne metrike, plenilske znanstvene konference.</a:t>
            </a:r>
          </a:p>
          <a:p>
            <a:r>
              <a:rPr lang="sl-SI" sz="4000" dirty="0"/>
              <a:t>Metode za preverjanje verodostojnosti znanstvenih revij.</a:t>
            </a:r>
          </a:p>
          <a:p>
            <a:r>
              <a:rPr lang="sl-SI" sz="4000" dirty="0"/>
              <a:t>Orodja za preverjanje verodostojnosti znanstvenih revij.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1440990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Integriteta in transparentnost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3" y="1660734"/>
            <a:ext cx="11311923" cy="5197266"/>
          </a:xfrm>
        </p:spPr>
        <p:txBody>
          <a:bodyPr>
            <a:normAutofit/>
          </a:bodyPr>
          <a:lstStyle/>
          <a:p>
            <a:r>
              <a:rPr lang="sl-SI" sz="3200" dirty="0"/>
              <a:t>Založbe pošiljajo zahteve za recenzije posameznikom, nekvalificiranim za izdelavo recenzij, pogosto v obliki masovne nenaročene pošte.</a:t>
            </a:r>
          </a:p>
          <a:p>
            <a:endParaRPr lang="sl-SI" sz="1400" dirty="0"/>
          </a:p>
          <a:p>
            <a:r>
              <a:rPr lang="sl-SI" sz="3200" dirty="0"/>
              <a:t>Založbe prosijo avtorje za predloge možnih recenzentov in jih tudi uporabijo brez preverjanja znanstvene verodostojnosti in konflikta interesov.</a:t>
            </a:r>
          </a:p>
          <a:p>
            <a:endParaRPr lang="sl-SI" sz="1100" dirty="0"/>
          </a:p>
          <a:p>
            <a:r>
              <a:rPr lang="sl-SI" sz="3200" dirty="0"/>
              <a:t>Založbe pogosto ne navajajo oz. ne uporabljajo mehanizmov za preprečevanje in odkrivanje </a:t>
            </a:r>
            <a:r>
              <a:rPr lang="sl-SI" sz="3200" dirty="0" err="1"/>
              <a:t>plagiarizma</a:t>
            </a:r>
            <a:r>
              <a:rPr lang="sl-SI" sz="3200" dirty="0"/>
              <a:t>, </a:t>
            </a:r>
            <a:r>
              <a:rPr lang="sl-SI" sz="3200" dirty="0" err="1"/>
              <a:t>samoplagiarizma</a:t>
            </a:r>
            <a:r>
              <a:rPr lang="sl-SI" sz="3200" dirty="0"/>
              <a:t>, manipulacij z grafičnimi elementi ipd.</a:t>
            </a:r>
          </a:p>
        </p:txBody>
      </p:sp>
    </p:spTree>
    <p:extLst>
      <p:ext uri="{BB962C8B-B14F-4D97-AF65-F5344CB8AC3E}">
        <p14:creationId xmlns:p14="http://schemas.microsoft.com/office/powerpoint/2010/main" val="1380143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Članstvo v mednarodnih organizacijah in iniciativah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0515600" cy="5197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/>
              <a:t>Članstvo v eni od poznanih organizacij, iniciativ, imenikov….:</a:t>
            </a:r>
          </a:p>
          <a:p>
            <a:pPr marL="0" indent="0">
              <a:buNone/>
            </a:pPr>
            <a:r>
              <a:rPr lang="sl-SI" sz="3200" dirty="0"/>
              <a:t>   </a:t>
            </a:r>
            <a:r>
              <a:rPr lang="en-US" sz="3200" dirty="0"/>
              <a:t>–</a:t>
            </a:r>
            <a:r>
              <a:rPr lang="sl-SI" sz="3200" dirty="0"/>
              <a:t> </a:t>
            </a:r>
            <a:r>
              <a:rPr lang="en-US" sz="3200" dirty="0"/>
              <a:t>Committee on Publication Ethics (COPE)</a:t>
            </a:r>
          </a:p>
          <a:p>
            <a:pPr marL="0" indent="0">
              <a:buNone/>
            </a:pPr>
            <a:r>
              <a:rPr lang="sl-SI" sz="3200" dirty="0"/>
              <a:t>   </a:t>
            </a:r>
            <a:r>
              <a:rPr lang="en-US" sz="3200" dirty="0"/>
              <a:t>– Directory of Open Access</a:t>
            </a:r>
            <a:r>
              <a:rPr lang="sl-SI" sz="3200" dirty="0"/>
              <a:t> </a:t>
            </a:r>
            <a:r>
              <a:rPr lang="en-US" sz="3200" dirty="0"/>
              <a:t>Journals (DOAJ)</a:t>
            </a:r>
          </a:p>
          <a:p>
            <a:pPr marL="0" indent="0">
              <a:buNone/>
            </a:pPr>
            <a:r>
              <a:rPr lang="sl-SI" sz="3200" dirty="0"/>
              <a:t>   </a:t>
            </a:r>
            <a:r>
              <a:rPr lang="en-US" sz="3200" dirty="0"/>
              <a:t>– Open Access</a:t>
            </a:r>
            <a:r>
              <a:rPr lang="sl-SI" sz="3200" dirty="0"/>
              <a:t> </a:t>
            </a:r>
            <a:r>
              <a:rPr lang="en-US" sz="3200" dirty="0"/>
              <a:t>Scholarly Publishers’ Association (OASPA)</a:t>
            </a:r>
          </a:p>
          <a:p>
            <a:pPr marL="0" indent="0">
              <a:buNone/>
            </a:pPr>
            <a:r>
              <a:rPr lang="sl-SI" sz="3200" dirty="0"/>
              <a:t>   </a:t>
            </a:r>
            <a:r>
              <a:rPr lang="en-US" sz="3200" dirty="0"/>
              <a:t>–</a:t>
            </a:r>
            <a:r>
              <a:rPr lang="sl-SI" sz="3200" dirty="0"/>
              <a:t> Gostovanje revije na poznanih spletnih platformah npr. </a:t>
            </a:r>
            <a:r>
              <a:rPr lang="en-US" sz="3200" dirty="0"/>
              <a:t>INASP</a:t>
            </a:r>
            <a:r>
              <a:rPr lang="sl-SI" sz="3200" dirty="0"/>
              <a:t>  </a:t>
            </a:r>
            <a:r>
              <a:rPr lang="en-US" sz="3200" dirty="0"/>
              <a:t>(</a:t>
            </a:r>
            <a:r>
              <a:rPr lang="sl-SI" sz="3200" dirty="0"/>
              <a:t>za revije iz </a:t>
            </a:r>
            <a:r>
              <a:rPr lang="en-US" sz="3200" dirty="0" err="1"/>
              <a:t>Banglad</a:t>
            </a:r>
            <a:r>
              <a:rPr lang="sl-SI" sz="3200" dirty="0" err="1"/>
              <a:t>eša</a:t>
            </a:r>
            <a:r>
              <a:rPr lang="en-US" sz="3200" dirty="0"/>
              <a:t>, Nepal</a:t>
            </a:r>
            <a:r>
              <a:rPr lang="sl-SI" sz="3200" dirty="0"/>
              <a:t>a</a:t>
            </a:r>
            <a:r>
              <a:rPr lang="en-US" sz="3200" dirty="0"/>
              <a:t>, Sri Lank</a:t>
            </a:r>
            <a:r>
              <a:rPr lang="sl-SI" sz="3200" dirty="0"/>
              <a:t>e</a:t>
            </a:r>
            <a:r>
              <a:rPr lang="en-US" sz="3200" dirty="0"/>
              <a:t>, Central</a:t>
            </a:r>
            <a:r>
              <a:rPr lang="sl-SI" sz="3200" dirty="0"/>
              <a:t>ne</a:t>
            </a:r>
            <a:r>
              <a:rPr lang="en-US" sz="3200" dirty="0"/>
              <a:t> Ameri</a:t>
            </a:r>
            <a:r>
              <a:rPr lang="sl-SI" sz="3200" dirty="0" err="1"/>
              <a:t>ke</a:t>
            </a:r>
            <a:r>
              <a:rPr lang="sl-SI" sz="3200" dirty="0"/>
              <a:t> ali </a:t>
            </a:r>
            <a:r>
              <a:rPr lang="en-US" sz="3200" dirty="0"/>
              <a:t> Mongolia) </a:t>
            </a:r>
            <a:r>
              <a:rPr lang="sl-SI" sz="3200" dirty="0"/>
              <a:t>ali </a:t>
            </a:r>
            <a:r>
              <a:rPr lang="en-US" sz="3200" dirty="0"/>
              <a:t>African Journals Online (AJOL, </a:t>
            </a:r>
            <a:r>
              <a:rPr lang="sl-SI" sz="3200" dirty="0"/>
              <a:t>za afriške</a:t>
            </a:r>
            <a:r>
              <a:rPr lang="en-US" sz="3200" dirty="0"/>
              <a:t> </a:t>
            </a:r>
            <a:r>
              <a:rPr lang="sl-SI" sz="3200" dirty="0"/>
              <a:t>revije</a:t>
            </a:r>
            <a:r>
              <a:rPr lang="en-US" sz="320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45223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 err="1">
                <a:solidFill>
                  <a:schemeClr val="bg1"/>
                </a:solidFill>
              </a:rPr>
              <a:t>Bibliometrične</a:t>
            </a:r>
            <a:r>
              <a:rPr lang="sl-SI" dirty="0">
                <a:solidFill>
                  <a:schemeClr val="bg1"/>
                </a:solidFill>
              </a:rPr>
              <a:t> analize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0515600" cy="5197266"/>
          </a:xfrm>
        </p:spPr>
        <p:txBody>
          <a:bodyPr>
            <a:normAutofit fontScale="92500" lnSpcReduction="10000"/>
          </a:bodyPr>
          <a:lstStyle/>
          <a:p>
            <a:r>
              <a:rPr lang="sl-SI" sz="3200" dirty="0" err="1"/>
              <a:t>Bibliometrična</a:t>
            </a:r>
            <a:r>
              <a:rPr lang="sl-SI" sz="3200" dirty="0"/>
              <a:t> izoliranost oziroma pogosto citiranje iz manjših, v citatnih indeksih </a:t>
            </a:r>
            <a:r>
              <a:rPr lang="sl-SI" sz="3200" dirty="0" err="1"/>
              <a:t>neindeksiranih</a:t>
            </a:r>
            <a:r>
              <a:rPr lang="sl-SI" sz="3200" dirty="0"/>
              <a:t> znanstvenih revij, pogosta </a:t>
            </a:r>
            <a:r>
              <a:rPr lang="sl-SI" sz="3200" dirty="0" err="1"/>
              <a:t>citiranost</a:t>
            </a:r>
            <a:r>
              <a:rPr lang="sl-SI" sz="3200" dirty="0"/>
              <a:t> iz istega okolja, v katerem izhaja revija (na primer iz iste države, iz revij iste založbe in podobno).</a:t>
            </a:r>
          </a:p>
          <a:p>
            <a:r>
              <a:rPr lang="sl-SI" sz="3200" dirty="0"/>
              <a:t>Pogosto se pojavljajo oblike medsebojnega in krožnega citiranja,  t. i.  citatni karteli.</a:t>
            </a:r>
          </a:p>
          <a:p>
            <a:r>
              <a:rPr lang="sl-SI" sz="3200" dirty="0"/>
              <a:t>Pojavlja se </a:t>
            </a:r>
            <a:r>
              <a:rPr lang="sl-SI" sz="3200" dirty="0" err="1"/>
              <a:t>samocitiranje</a:t>
            </a:r>
            <a:r>
              <a:rPr lang="sl-SI" sz="3200" dirty="0"/>
              <a:t> na nivoju naslova revije. V primeru, da je  revija indeksirana v poznanih citatnih indeksih (faktor vpliva JCR, SJR, SNIP…), se lahko pojavlja nenavadno hitro povečevanje teh faktorjev vpliva.</a:t>
            </a:r>
          </a:p>
          <a:p>
            <a:r>
              <a:rPr lang="sl-SI" sz="3200" dirty="0"/>
              <a:t>Veliko število umetno vstavljenih citatov, ki vsebinsko niso relevantni (t. i. fabricirani citati).</a:t>
            </a:r>
          </a:p>
        </p:txBody>
      </p:sp>
    </p:spTree>
    <p:extLst>
      <p:ext uri="{BB962C8B-B14F-4D97-AF65-F5344CB8AC3E}">
        <p14:creationId xmlns:p14="http://schemas.microsoft.com/office/powerpoint/2010/main" val="3625088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Drugi kriteriji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0515600" cy="5197266"/>
          </a:xfrm>
        </p:spPr>
        <p:txBody>
          <a:bodyPr>
            <a:normAutofit lnSpcReduction="10000"/>
          </a:bodyPr>
          <a:lstStyle/>
          <a:p>
            <a:r>
              <a:rPr lang="sl-SI" sz="3200" dirty="0"/>
              <a:t>Ponovne objave publikacij, ki so že bile objavljene v drugih revijah.</a:t>
            </a:r>
          </a:p>
          <a:p>
            <a:r>
              <a:rPr lang="sl-SI" sz="3200" dirty="0"/>
              <a:t>Uporaba terminologije „samohvale“ (na primer, da gre za vodilno založbo na izbranem področju).</a:t>
            </a:r>
          </a:p>
          <a:p>
            <a:r>
              <a:rPr lang="sl-SI" sz="3200" dirty="0"/>
              <a:t>Manipulacije s poštnimi naslovi, pogosto je uradni poštni naslov na platformi enega od zastonjskih ponudnikov (gmail.com ali yahoo.com).</a:t>
            </a:r>
          </a:p>
          <a:p>
            <a:r>
              <a:rPr lang="sl-SI" sz="3200" dirty="0"/>
              <a:t>Založbe ne zagotavljajo ali zahtevajo lektoriranja publikacij. Previdnost je potrebna tudi v primeru, če ne uporabljajo orodij za preverjanje plagiatorstva.</a:t>
            </a:r>
          </a:p>
          <a:p>
            <a:r>
              <a:rPr lang="sl-SI" sz="3200" dirty="0"/>
              <a:t>Navodila avtorjem so nekonsistentna.</a:t>
            </a:r>
          </a:p>
        </p:txBody>
      </p:sp>
    </p:spTree>
    <p:extLst>
      <p:ext uri="{BB962C8B-B14F-4D97-AF65-F5344CB8AC3E}">
        <p14:creationId xmlns:p14="http://schemas.microsoft.com/office/powerpoint/2010/main" val="3696936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Pripomočki za ugotavljanje verodostojnosti 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049190B-BD44-434E-9B6D-0CC4A7B81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" y="1502556"/>
            <a:ext cx="5895975" cy="1076325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EC259640-93EB-4805-A136-7947AF657D63}"/>
              </a:ext>
            </a:extLst>
          </p:cNvPr>
          <p:cNvSpPr/>
          <p:nvPr/>
        </p:nvSpPr>
        <p:spPr>
          <a:xfrm>
            <a:off x="200024" y="2578880"/>
            <a:ext cx="6140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hlinkClick r:id="rId3"/>
              </a:rPr>
              <a:t>https://thinkchecksubmit.org/journals/</a:t>
            </a:r>
            <a:r>
              <a:rPr lang="sl-SI" sz="2800" dirty="0"/>
              <a:t>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E671D32-5C2F-4219-858E-5F7993A68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57" y="3686234"/>
            <a:ext cx="1476375" cy="438150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0DB4E593-0102-4B40-BE2A-52090797F3DE}"/>
              </a:ext>
            </a:extLst>
          </p:cNvPr>
          <p:cNvSpPr/>
          <p:nvPr/>
        </p:nvSpPr>
        <p:spPr>
          <a:xfrm>
            <a:off x="1962383" y="3601164"/>
            <a:ext cx="6140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hlinkClick r:id="rId5"/>
              </a:rPr>
              <a:t>https://doaj.org/</a:t>
            </a:r>
            <a:r>
              <a:rPr lang="sl-SI" sz="2800" dirty="0"/>
              <a:t>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483EA10-F4D6-4D1F-BE92-77FC33763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57" y="4641069"/>
            <a:ext cx="2152650" cy="714375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B40D0E09-F318-4CED-8AB3-02E6272C4FC8}"/>
              </a:ext>
            </a:extLst>
          </p:cNvPr>
          <p:cNvSpPr/>
          <p:nvPr/>
        </p:nvSpPr>
        <p:spPr>
          <a:xfrm>
            <a:off x="2710699" y="4832224"/>
            <a:ext cx="5054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hlinkClick r:id="rId7"/>
              </a:rPr>
              <a:t>https://www.scimagojr.com/</a:t>
            </a:r>
            <a:r>
              <a:rPr lang="sl-SI" sz="2800" dirty="0"/>
              <a:t>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8763624-7FEA-429D-BB37-853A3B083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4" y="5503185"/>
            <a:ext cx="2895600" cy="476250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534644AC-0EDB-469F-B10A-A86727074B60}"/>
              </a:ext>
            </a:extLst>
          </p:cNvPr>
          <p:cNvSpPr/>
          <p:nvPr/>
        </p:nvSpPr>
        <p:spPr>
          <a:xfrm>
            <a:off x="6096000" y="5501568"/>
            <a:ext cx="5792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hlinkClick r:id="rId9"/>
              </a:rPr>
              <a:t>https://www.responsiblejournals.org/</a:t>
            </a:r>
            <a:r>
              <a:rPr lang="sl-SI" sz="2800" dirty="0"/>
              <a:t>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CB312FA8-254B-4CD9-97EB-9F22C6E5DD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7370" y="3180575"/>
            <a:ext cx="4308736" cy="602153"/>
          </a:xfrm>
          <a:prstGeom prst="rect">
            <a:avLst/>
          </a:prstGeom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5D594276-4DF3-4E2A-A7EA-3257720C2406}"/>
              </a:ext>
            </a:extLst>
          </p:cNvPr>
          <p:cNvSpPr/>
          <p:nvPr/>
        </p:nvSpPr>
        <p:spPr>
          <a:xfrm>
            <a:off x="7391282" y="3824279"/>
            <a:ext cx="337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>
                <a:hlinkClick r:id="rId11"/>
              </a:rPr>
              <a:t>https://beallslist.net/</a:t>
            </a:r>
            <a:r>
              <a:rPr lang="sl-SI" sz="2800" dirty="0"/>
              <a:t>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1657" y="1633738"/>
            <a:ext cx="4231606" cy="599592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7271657" y="2357030"/>
            <a:ext cx="3527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>
                <a:hlinkClick r:id="rId13"/>
              </a:rPr>
              <a:t>http://www.qoam.eu/</a:t>
            </a:r>
            <a:r>
              <a:rPr lang="sl-SI" sz="2800" dirty="0"/>
              <a:t> 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4905" y="4772928"/>
            <a:ext cx="3804783" cy="564821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172677" y="5876765"/>
            <a:ext cx="4860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>
                <a:hlinkClick r:id="rId15"/>
              </a:rPr>
              <a:t>https://predatoryjournals.com/</a:t>
            </a:r>
            <a:r>
              <a:rPr lang="sl-SI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515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6371771" y="130629"/>
            <a:ext cx="4982029" cy="49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F60383C-54C8-4B14-A3EC-4A4FB2FDD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89" y="0"/>
            <a:ext cx="898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61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Primer reševanja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1406266" cy="5197266"/>
          </a:xfrm>
        </p:spPr>
        <p:txBody>
          <a:bodyPr>
            <a:normAutofit/>
          </a:bodyPr>
          <a:lstStyle/>
          <a:p>
            <a:r>
              <a:rPr lang="sl-SI" sz="3200" dirty="0"/>
              <a:t>Članek poslan v eno izmed revij OA </a:t>
            </a:r>
            <a:r>
              <a:rPr lang="sl-SI" sz="3200" dirty="0" err="1"/>
              <a:t>Text</a:t>
            </a:r>
            <a:r>
              <a:rPr lang="sl-SI" sz="3200" dirty="0"/>
              <a:t>.</a:t>
            </a:r>
          </a:p>
          <a:p>
            <a:r>
              <a:rPr lang="sl-SI" sz="3200" dirty="0"/>
              <a:t>Ob oddaji brez recenzije posredovana zahteva za podpis prenosa avtorskih pravic in za objavo.</a:t>
            </a:r>
          </a:p>
          <a:p>
            <a:r>
              <a:rPr lang="sl-SI" sz="3200" dirty="0"/>
              <a:t>Ob zavrnitvi podpisa objava članka brez dovoljenja.</a:t>
            </a:r>
          </a:p>
          <a:p>
            <a:r>
              <a:rPr lang="sl-SI" sz="3200" dirty="0"/>
              <a:t>Ugotovitve: založba ni bila član COPE, kot je bilo navedeno v reviji, uporabljen DOI je bil ponarejen. </a:t>
            </a:r>
          </a:p>
          <a:p>
            <a:r>
              <a:rPr lang="sl-SI" sz="3200" dirty="0"/>
              <a:t>Zagrozili smo z obvestilom o ravnanju te založbe COPE in </a:t>
            </a:r>
            <a:r>
              <a:rPr lang="sl-SI" sz="3200" dirty="0" err="1"/>
              <a:t>CrossRef</a:t>
            </a:r>
            <a:r>
              <a:rPr lang="sl-SI" sz="3200" dirty="0"/>
              <a:t>.</a:t>
            </a:r>
          </a:p>
          <a:p>
            <a:r>
              <a:rPr lang="sl-SI" sz="3200" dirty="0"/>
              <a:t>Članek je bil umaknjen, avtorica ga bo objavila v drugi reviji.   </a:t>
            </a:r>
          </a:p>
        </p:txBody>
      </p:sp>
    </p:spTree>
    <p:extLst>
      <p:ext uri="{BB962C8B-B14F-4D97-AF65-F5344CB8AC3E}">
        <p14:creationId xmlns:p14="http://schemas.microsoft.com/office/powerpoint/2010/main" val="3663476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Komentar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3" y="1660734"/>
            <a:ext cx="11263391" cy="5197266"/>
          </a:xfrm>
        </p:spPr>
        <p:txBody>
          <a:bodyPr>
            <a:normAutofit/>
          </a:bodyPr>
          <a:lstStyle/>
          <a:p>
            <a:r>
              <a:rPr lang="sl-SI" sz="3200" dirty="0"/>
              <a:t>Praksa podpisa prenosa avtorskih pravic in dovoljenja za objavo pred končanim recenzijskim postopkom je sicer nenavadna.</a:t>
            </a:r>
          </a:p>
          <a:p>
            <a:r>
              <a:rPr lang="sl-SI" sz="3200" dirty="0"/>
              <a:t>Vendarle: tudi poznani založniki uvajajo prakse, ki lahko povzročajo dodatne preglavice in pomisleke.</a:t>
            </a:r>
          </a:p>
          <a:p>
            <a:r>
              <a:rPr lang="sl-SI" sz="3200" dirty="0"/>
              <a:t>Springer Nature </a:t>
            </a:r>
            <a:r>
              <a:rPr lang="sl-SI" sz="3200" dirty="0" err="1"/>
              <a:t>Guided</a:t>
            </a:r>
            <a:r>
              <a:rPr lang="sl-SI" sz="3200" dirty="0"/>
              <a:t> OA pilot</a:t>
            </a:r>
            <a:r>
              <a:rPr lang="sl-SI" sz="3200"/>
              <a:t>: plačilo </a:t>
            </a:r>
            <a:r>
              <a:rPr lang="sl-SI" sz="3200" dirty="0"/>
              <a:t>uredniškega pregleda in še APC-ja. </a:t>
            </a:r>
          </a:p>
        </p:txBody>
      </p:sp>
    </p:spTree>
    <p:extLst>
      <p:ext uri="{BB962C8B-B14F-4D97-AF65-F5344CB8AC3E}">
        <p14:creationId xmlns:p14="http://schemas.microsoft.com/office/powerpoint/2010/main" val="2483153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Ugrabljene revije (</a:t>
            </a:r>
            <a:r>
              <a:rPr lang="sl-SI" dirty="0" err="1">
                <a:solidFill>
                  <a:schemeClr val="bg1"/>
                </a:solidFill>
              </a:rPr>
              <a:t>Hijacked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Journals</a:t>
            </a:r>
            <a:r>
              <a:rPr lang="sl-SI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0515600" cy="5197266"/>
          </a:xfrm>
        </p:spPr>
        <p:txBody>
          <a:bodyPr>
            <a:normAutofit/>
          </a:bodyPr>
          <a:lstStyle/>
          <a:p>
            <a:r>
              <a:rPr lang="sl-SI" sz="3200" dirty="0"/>
              <a:t>Spletna mesta, ki ukradejo identiteto izvirnih revij in zavajajo raziskovalce.</a:t>
            </a:r>
          </a:p>
          <a:p>
            <a:r>
              <a:rPr lang="sl-SI" sz="3200" dirty="0">
                <a:hlinkClick r:id="rId2"/>
              </a:rPr>
              <a:t>http://beallslist.net/hijacked-journals/</a:t>
            </a:r>
            <a:r>
              <a:rPr lang="sl-SI" sz="3200" dirty="0"/>
              <a:t> </a:t>
            </a:r>
          </a:p>
          <a:p>
            <a:endParaRPr lang="sl-SI" sz="3200" dirty="0"/>
          </a:p>
          <a:p>
            <a:endParaRPr lang="sl-SI" sz="3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F7EFC2-7E3E-4F6A-A5DD-378416D0F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7" y="3429000"/>
            <a:ext cx="4411870" cy="28365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CB92A60-C0CA-41A9-8611-E1A8C6527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321" y="3468674"/>
            <a:ext cx="3916961" cy="28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7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Zavajajoče metrike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0" y="1325563"/>
            <a:ext cx="11674780" cy="5197266"/>
          </a:xfrm>
        </p:spPr>
        <p:txBody>
          <a:bodyPr>
            <a:normAutofit/>
          </a:bodyPr>
          <a:lstStyle/>
          <a:p>
            <a:r>
              <a:rPr lang="sl-SI" sz="3200" dirty="0"/>
              <a:t>Zavajajoče, pogosto izmišljene metrike z odmevnim poimenovanjem, ki spominja na kredibilne metrike. </a:t>
            </a:r>
          </a:p>
          <a:p>
            <a:r>
              <a:rPr lang="sl-SI" sz="3200" dirty="0"/>
              <a:t>Spletna stran metrike je </a:t>
            </a:r>
            <a:r>
              <a:rPr lang="sl-SI" sz="3200" dirty="0" err="1"/>
              <a:t>netransparentna</a:t>
            </a:r>
            <a:r>
              <a:rPr lang="sl-SI" sz="3200" dirty="0"/>
              <a:t> in nekonsistentna ter ne podaja podrobnih informacij.  </a:t>
            </a:r>
          </a:p>
          <a:p>
            <a:r>
              <a:rPr lang="sl-SI" sz="3200" dirty="0"/>
              <a:t>Upravljavci metrike zahtevajo plačilo za uvrstitev v podatkovno zbirko.</a:t>
            </a:r>
          </a:p>
          <a:p>
            <a:r>
              <a:rPr lang="sl-SI" sz="3200" dirty="0"/>
              <a:t>Vrednosti kazalnikov se pogosto za vse revije vsako leto povečajo. </a:t>
            </a:r>
          </a:p>
          <a:p>
            <a:r>
              <a:rPr lang="sl-SI" sz="3200" dirty="0"/>
              <a:t>Za izračun vrednosti je kot vir podatkov večkrat uporabljan Google </a:t>
            </a:r>
            <a:r>
              <a:rPr lang="sl-SI" sz="3200" dirty="0" err="1"/>
              <a:t>Scholar</a:t>
            </a:r>
            <a:r>
              <a:rPr lang="sl-SI" sz="3200" dirty="0"/>
              <a:t>. </a:t>
            </a:r>
          </a:p>
          <a:p>
            <a:r>
              <a:rPr lang="sl-SI" sz="3200" dirty="0"/>
              <a:t>Mnogokrat se v imenu uporablja termin </a:t>
            </a:r>
            <a:r>
              <a:rPr lang="en-US" sz="3200" dirty="0"/>
              <a:t>“impact factor”.</a:t>
            </a: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17293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Nezaupanja vredne založniške prakse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03" y="157079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l-SI" sz="3200" dirty="0"/>
              <a:t>Založniške prakse, ki deloma ali v celoti ne upoštevajo načel izdajanja znanstvenih del.</a:t>
            </a:r>
          </a:p>
          <a:p>
            <a:pPr marL="0" indent="0">
              <a:buNone/>
            </a:pPr>
            <a:endParaRPr lang="sl-SI" sz="3000" dirty="0"/>
          </a:p>
          <a:p>
            <a:r>
              <a:rPr lang="sl-SI" sz="3200" dirty="0"/>
              <a:t>Štiri temeljna načela revij znanstvenih revij </a:t>
            </a:r>
            <a:r>
              <a:rPr lang="en-US" sz="3200" dirty="0"/>
              <a:t>(Zuckerman </a:t>
            </a:r>
            <a:r>
              <a:rPr lang="sl-SI" sz="3200" dirty="0"/>
              <a:t>in </a:t>
            </a:r>
            <a:r>
              <a:rPr lang="en-US" sz="3200" dirty="0"/>
              <a:t>Merton 1971, </a:t>
            </a:r>
            <a:r>
              <a:rPr lang="en-US" sz="3200" dirty="0" err="1"/>
              <a:t>Mabe</a:t>
            </a:r>
            <a:r>
              <a:rPr lang="en-US" sz="3200" dirty="0"/>
              <a:t> 2012):</a:t>
            </a:r>
          </a:p>
          <a:p>
            <a:pPr marL="0" indent="0">
              <a:buNone/>
            </a:pPr>
            <a:r>
              <a:rPr lang="sl-SI" sz="2600" dirty="0"/>
              <a:t>    - urejene avtorske pravice in intelektualna lastnina,</a:t>
            </a:r>
          </a:p>
          <a:p>
            <a:pPr marL="0" indent="0">
              <a:buNone/>
            </a:pPr>
            <a:r>
              <a:rPr lang="sl-SI" sz="2600" dirty="0"/>
              <a:t>    - učinkovita </a:t>
            </a:r>
            <a:r>
              <a:rPr lang="sl-SI" sz="2600" dirty="0" err="1"/>
              <a:t>diseminacija</a:t>
            </a:r>
            <a:r>
              <a:rPr lang="sl-SI" sz="2600" dirty="0"/>
              <a:t>, </a:t>
            </a:r>
          </a:p>
          <a:p>
            <a:pPr marL="0" indent="0">
              <a:buNone/>
            </a:pPr>
            <a:r>
              <a:rPr lang="sl-SI" sz="2600" dirty="0"/>
              <a:t>    - merila kakovosti z ustreznimi recenzijskimi postopki,</a:t>
            </a:r>
          </a:p>
          <a:p>
            <a:pPr marL="0" indent="0">
              <a:buNone/>
            </a:pPr>
            <a:r>
              <a:rPr lang="sl-SI" sz="2600" dirty="0"/>
              <a:t>    - ustrezno arhiviranje ter zagotavljanje možnosti ponovne uporabe.</a:t>
            </a:r>
          </a:p>
        </p:txBody>
      </p:sp>
    </p:spTree>
    <p:extLst>
      <p:ext uri="{BB962C8B-B14F-4D97-AF65-F5344CB8AC3E}">
        <p14:creationId xmlns:p14="http://schemas.microsoft.com/office/powerpoint/2010/main" val="2008742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Zavajajoče metrike 1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2EA84F8-CE9A-457A-ADB2-DAAB2361F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918" y="1630090"/>
            <a:ext cx="2192124" cy="81857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192DCD8-317F-4184-A1C4-BFB7F3037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276" y="1639043"/>
            <a:ext cx="5886450" cy="8096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EC810C5-6952-41EB-86EE-D19C38B3D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590" y="2833964"/>
            <a:ext cx="2466975" cy="904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4D76C6C-40C7-41E9-B537-64B374E8A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672165"/>
            <a:ext cx="4333875" cy="9239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D5DC95F-E9D1-4688-B7F8-FC387AE21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612" y="3883106"/>
            <a:ext cx="8486775" cy="10191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2EBE4CD-468F-4AC4-87D7-13373009E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8461" y="5375149"/>
            <a:ext cx="63150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0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Zavajajoče znanstvene konference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4" y="1660734"/>
            <a:ext cx="10515600" cy="5197266"/>
          </a:xfrm>
        </p:spPr>
        <p:txBody>
          <a:bodyPr>
            <a:normAutofit/>
          </a:bodyPr>
          <a:lstStyle/>
          <a:p>
            <a:pPr fontAlgn="base"/>
            <a:r>
              <a:rPr lang="sl-SI" sz="3600" dirty="0"/>
              <a:t>Preverite organizatorje in sponzorje.</a:t>
            </a:r>
          </a:p>
          <a:p>
            <a:pPr fontAlgn="base"/>
            <a:r>
              <a:rPr lang="sl-SI" sz="3600" dirty="0"/>
              <a:t>Preverite uredniški odbor, vabljene govornike in program konference.</a:t>
            </a:r>
          </a:p>
          <a:p>
            <a:pPr fontAlgn="base"/>
            <a:r>
              <a:rPr lang="sl-SI" sz="3600" dirty="0"/>
              <a:t>Preverite konferenčni zbornik. </a:t>
            </a:r>
          </a:p>
          <a:p>
            <a:pPr marL="0" indent="0" fontAlgn="base">
              <a:buNone/>
            </a:pPr>
            <a:endParaRPr lang="sl-SI" sz="3600" dirty="0"/>
          </a:p>
          <a:p>
            <a:pPr marL="0" indent="0" fontAlgn="base">
              <a:buNone/>
            </a:pPr>
            <a:endParaRPr lang="en-US" sz="3600" dirty="0"/>
          </a:p>
          <a:p>
            <a:endParaRPr lang="sl-SI" sz="3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345984-98A7-4764-A4E8-A4CF727C2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49" y="4259367"/>
            <a:ext cx="3819525" cy="1514475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E156D00B-E2F8-4E7A-B6F2-FC7AF3A029FE}"/>
              </a:ext>
            </a:extLst>
          </p:cNvPr>
          <p:cNvSpPr/>
          <p:nvPr/>
        </p:nvSpPr>
        <p:spPr>
          <a:xfrm>
            <a:off x="556126" y="5924346"/>
            <a:ext cx="599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hlinkClick r:id="rId3"/>
              </a:rPr>
              <a:t>https://thinkcheckattend.org/check/</a:t>
            </a:r>
            <a:r>
              <a:rPr lang="sl-SI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420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Znanstvene monografije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E1A10619-E361-4177-9921-9D1EFFC4E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15" y="1706094"/>
            <a:ext cx="5876925" cy="819150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E156D00B-E2F8-4E7A-B6F2-FC7AF3A029FE}"/>
              </a:ext>
            </a:extLst>
          </p:cNvPr>
          <p:cNvSpPr/>
          <p:nvPr/>
        </p:nvSpPr>
        <p:spPr>
          <a:xfrm>
            <a:off x="556126" y="5924346"/>
            <a:ext cx="599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F58478A-35C5-4A8E-B179-516250FAF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6" y="2525245"/>
            <a:ext cx="2636779" cy="979608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CB745D46-D348-4D5A-8E6C-4C3C784BC9D7}"/>
              </a:ext>
            </a:extLst>
          </p:cNvPr>
          <p:cNvSpPr/>
          <p:nvPr/>
        </p:nvSpPr>
        <p:spPr>
          <a:xfrm>
            <a:off x="3192905" y="2436895"/>
            <a:ext cx="7672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>
                <a:hlinkClick r:id="rId4"/>
              </a:rPr>
              <a:t>https://thinkchecksubmit.org/books-and-chapters</a:t>
            </a:r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478B93A-E1AA-4862-A21E-5FFBE433729A}"/>
              </a:ext>
            </a:extLst>
          </p:cNvPr>
          <p:cNvSpPr txBox="1"/>
          <p:nvPr/>
        </p:nvSpPr>
        <p:spPr>
          <a:xfrm>
            <a:off x="243085" y="3893021"/>
            <a:ext cx="11705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200" dirty="0"/>
              <a:t>Podobni kriteriji kot pri e-revijah (značilnosti založbe, arhiviranje…).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200" dirty="0" err="1"/>
              <a:t>Directory</a:t>
            </a:r>
            <a:r>
              <a:rPr lang="sl-SI" sz="3200" dirty="0"/>
              <a:t> </a:t>
            </a:r>
            <a:r>
              <a:rPr lang="sl-SI" sz="3200" dirty="0" err="1"/>
              <a:t>of</a:t>
            </a:r>
            <a:r>
              <a:rPr lang="sl-SI" sz="3200" dirty="0"/>
              <a:t> Open Access </a:t>
            </a:r>
            <a:r>
              <a:rPr lang="sl-SI" sz="3200" dirty="0" err="1"/>
              <a:t>Books</a:t>
            </a:r>
            <a:r>
              <a:rPr lang="sl-SI" sz="3200" dirty="0"/>
              <a:t> DOAB </a:t>
            </a:r>
            <a:r>
              <a:rPr lang="sl-SI" sz="3200" dirty="0">
                <a:hlinkClick r:id="rId5"/>
              </a:rPr>
              <a:t>https://www.doabooks.org/</a:t>
            </a:r>
            <a:r>
              <a:rPr lang="sl-SI" sz="3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3200" dirty="0"/>
              <a:t>Standardi in priporočila COPE </a:t>
            </a:r>
          </a:p>
          <a:p>
            <a:pPr lvl="1"/>
            <a:r>
              <a:rPr lang="sl-SI" sz="3200" dirty="0">
                <a:hlinkClick r:id="rId6"/>
              </a:rPr>
              <a:t>https://publicationethics.org/core-practices</a:t>
            </a:r>
            <a:r>
              <a:rPr lang="sl-SI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121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Literatura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857CFCC-460E-4EBD-9C85-EECDD4BE8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60" y="1585392"/>
            <a:ext cx="2428875" cy="3429000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60A59523-732F-48EF-B01A-98DB65192D66}"/>
              </a:ext>
            </a:extLst>
          </p:cNvPr>
          <p:cNvSpPr/>
          <p:nvPr/>
        </p:nvSpPr>
        <p:spPr>
          <a:xfrm>
            <a:off x="2913087" y="1585392"/>
            <a:ext cx="8884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>
                <a:hlinkClick r:id="rId3"/>
              </a:rPr>
              <a:t>https://www.stm-assoc.org/2018_10_04_STM_Report_2018.pdf</a:t>
            </a:r>
            <a:r>
              <a:rPr lang="sl-SI" sz="2400" dirty="0"/>
              <a:t> 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B075524-B96E-4802-A836-EE1335A80CFB}"/>
              </a:ext>
            </a:extLst>
          </p:cNvPr>
          <p:cNvSpPr/>
          <p:nvPr/>
        </p:nvSpPr>
        <p:spPr>
          <a:xfrm>
            <a:off x="2913087" y="2306886"/>
            <a:ext cx="908872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Zuckerman, H and Merton, R. K. (1971) Patterns of Evaluation in Science. Minerva 9, </a:t>
            </a:r>
            <a:r>
              <a:rPr lang="sl-SI" sz="2400" dirty="0"/>
              <a:t>št</a:t>
            </a:r>
            <a:r>
              <a:rPr lang="en-US" sz="2400" dirty="0"/>
              <a:t>. 1: 66-100</a:t>
            </a:r>
            <a:r>
              <a:rPr lang="sl-SI" sz="2400" dirty="0"/>
              <a:t>.</a:t>
            </a:r>
          </a:p>
          <a:p>
            <a:endParaRPr lang="sl-SI" sz="2400" dirty="0"/>
          </a:p>
          <a:p>
            <a:r>
              <a:rPr lang="en-US" sz="2400" dirty="0" err="1"/>
              <a:t>Mabe</a:t>
            </a:r>
            <a:r>
              <a:rPr lang="en-US" sz="2400" dirty="0"/>
              <a:t>, M. (2012). Does journal publishing have a future? In R. Campbell, E. </a:t>
            </a:r>
            <a:r>
              <a:rPr lang="en-US" sz="2400" dirty="0" err="1"/>
              <a:t>Pentz</a:t>
            </a:r>
            <a:r>
              <a:rPr lang="en-US" sz="2400" dirty="0"/>
              <a:t>, &amp; I. Borthwick (Eds.), Academic and professional publishing. Oxford: </a:t>
            </a:r>
            <a:r>
              <a:rPr lang="en-US" sz="2400" dirty="0" err="1"/>
              <a:t>Chandos</a:t>
            </a:r>
            <a:r>
              <a:rPr lang="en-US" sz="2400" dirty="0"/>
              <a:t>. </a:t>
            </a:r>
            <a:endParaRPr lang="sl-SI" sz="2400" dirty="0"/>
          </a:p>
          <a:p>
            <a:r>
              <a:rPr lang="en-US" sz="2400" dirty="0"/>
              <a:t>	</a:t>
            </a:r>
          </a:p>
          <a:p>
            <a:r>
              <a:rPr lang="en-US" sz="2400" dirty="0" err="1"/>
              <a:t>Dadkhah</a:t>
            </a:r>
            <a:r>
              <a:rPr lang="en-US" sz="2400" dirty="0"/>
              <a:t>, M., </a:t>
            </a:r>
            <a:r>
              <a:rPr lang="en-US" sz="2400" dirty="0" err="1"/>
              <a:t>Maliszewski</a:t>
            </a:r>
            <a:r>
              <a:rPr lang="en-US" sz="2400" dirty="0"/>
              <a:t>, T., </a:t>
            </a:r>
            <a:r>
              <a:rPr lang="en-US" sz="2400" dirty="0" err="1"/>
              <a:t>Jazi</a:t>
            </a:r>
            <a:r>
              <a:rPr lang="en-US" sz="2400" dirty="0"/>
              <a:t>, M.D.</a:t>
            </a:r>
            <a:r>
              <a:rPr lang="sl-SI" sz="2400" dirty="0"/>
              <a:t> (2016)</a:t>
            </a:r>
            <a:endParaRPr lang="en-US" sz="2400" dirty="0"/>
          </a:p>
          <a:p>
            <a:r>
              <a:rPr lang="en-US" sz="2400" dirty="0"/>
              <a:t>Characteristics of Hijacked Journals and Predatory Publishers: Our Observations in the Academic World</a:t>
            </a:r>
            <a:r>
              <a:rPr lang="sl-SI" sz="2400" dirty="0"/>
              <a:t>. </a:t>
            </a:r>
            <a:r>
              <a:rPr lang="en-US" sz="2400" dirty="0"/>
              <a:t>Trends in Pharmacological Sciences, 37</a:t>
            </a:r>
            <a:r>
              <a:rPr lang="sl-SI" sz="2400" dirty="0"/>
              <a:t>, št. </a:t>
            </a:r>
            <a:r>
              <a:rPr lang="en-US" sz="2400" dirty="0"/>
              <a:t>6</a:t>
            </a:r>
            <a:r>
              <a:rPr lang="sl-SI" sz="2400" dirty="0"/>
              <a:t>:</a:t>
            </a:r>
            <a:r>
              <a:rPr lang="en-US" sz="2400" dirty="0"/>
              <a:t> 415-418</a:t>
            </a:r>
            <a:r>
              <a:rPr lang="sl-SI" sz="2400" dirty="0"/>
              <a:t>.</a:t>
            </a:r>
          </a:p>
          <a:p>
            <a:endParaRPr lang="sl-SI" sz="2400" dirty="0"/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13375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Temeljna načela izdajanja znanstvenih revij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81" y="1106811"/>
            <a:ext cx="1167906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dirty="0"/>
          </a:p>
          <a:p>
            <a:r>
              <a:rPr lang="sl-SI" dirty="0"/>
              <a:t>Transparentna uredniška politika.</a:t>
            </a:r>
          </a:p>
          <a:p>
            <a:pPr marL="0" indent="0">
              <a:buNone/>
            </a:pPr>
            <a:endParaRPr lang="sl-SI" sz="100" dirty="0"/>
          </a:p>
          <a:p>
            <a:r>
              <a:rPr lang="sl-SI" dirty="0"/>
              <a:t>Transparenten in kredibilen recenzijski sistem.</a:t>
            </a:r>
          </a:p>
          <a:p>
            <a:endParaRPr lang="sl-SI" sz="100" dirty="0"/>
          </a:p>
          <a:p>
            <a:r>
              <a:rPr lang="sl-SI" dirty="0"/>
              <a:t>Dosledno spoštovanje strukture in tipologije znanstvenih del (npr. IMRAD).</a:t>
            </a:r>
          </a:p>
          <a:p>
            <a:endParaRPr lang="sl-SI" sz="800" dirty="0"/>
          </a:p>
          <a:p>
            <a:r>
              <a:rPr lang="sl-SI" dirty="0"/>
              <a:t>Arhiviranje in zagotavljanje trajne dostopnosti.</a:t>
            </a:r>
          </a:p>
          <a:p>
            <a:endParaRPr lang="sl-SI" sz="1050" dirty="0"/>
          </a:p>
          <a:p>
            <a:pPr>
              <a:spcBef>
                <a:spcPts val="600"/>
              </a:spcBef>
            </a:pPr>
            <a:r>
              <a:rPr lang="sl-SI" dirty="0"/>
              <a:t>Ustrezno urejeno citiranje.</a:t>
            </a:r>
          </a:p>
          <a:p>
            <a:pPr>
              <a:spcBef>
                <a:spcPts val="600"/>
              </a:spcBef>
            </a:pPr>
            <a:endParaRPr lang="sl-SI" sz="900" dirty="0"/>
          </a:p>
          <a:p>
            <a:pPr>
              <a:spcBef>
                <a:spcPts val="600"/>
              </a:spcBef>
            </a:pPr>
            <a:r>
              <a:rPr lang="sl-SI" dirty="0"/>
              <a:t>Ustrezna </a:t>
            </a:r>
            <a:r>
              <a:rPr lang="sl-SI" dirty="0" err="1"/>
              <a:t>diseminacija</a:t>
            </a:r>
            <a:r>
              <a:rPr lang="sl-SI" dirty="0"/>
              <a:t> (npr. indeksacija v poznanih bibliografskih zbirkah).</a:t>
            </a:r>
          </a:p>
        </p:txBody>
      </p:sp>
    </p:spTree>
    <p:extLst>
      <p:ext uri="{BB962C8B-B14F-4D97-AF65-F5344CB8AC3E}">
        <p14:creationId xmlns:p14="http://schemas.microsoft.com/office/powerpoint/2010/main" val="211626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5E4D5-1DB5-47E1-9783-1379864A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Okoliščine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E7A6D2-476B-4D8F-B644-CA8CE94D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13" y="1544158"/>
            <a:ext cx="10515600" cy="5313842"/>
          </a:xfrm>
        </p:spPr>
        <p:txBody>
          <a:bodyPr>
            <a:normAutofit/>
          </a:bodyPr>
          <a:lstStyle/>
          <a:p>
            <a:r>
              <a:rPr lang="sl-SI" sz="3200" dirty="0"/>
              <a:t>Raziskovalci želijo in morajo poskrbeti za odprte objave.</a:t>
            </a:r>
          </a:p>
          <a:p>
            <a:r>
              <a:rPr lang="sl-SI" sz="3200" dirty="0"/>
              <a:t>Eksponentna rast znanstvenih revij in založb:</a:t>
            </a:r>
          </a:p>
          <a:p>
            <a:endParaRPr lang="sl-SI" sz="3200" dirty="0"/>
          </a:p>
          <a:p>
            <a:endParaRPr lang="sl-SI" sz="3200" dirty="0"/>
          </a:p>
          <a:p>
            <a:endParaRPr lang="sl-SI" sz="3200" dirty="0"/>
          </a:p>
          <a:p>
            <a:endParaRPr lang="sl-SI" sz="3200" dirty="0"/>
          </a:p>
          <a:p>
            <a:endParaRPr lang="sl-SI" sz="3200" dirty="0"/>
          </a:p>
          <a:p>
            <a:r>
              <a:rPr lang="sl-SI" sz="3200" dirty="0"/>
              <a:t>Večina znanstvenih revij v formatu „e-</a:t>
            </a:r>
            <a:r>
              <a:rPr lang="sl-SI" sz="3200" dirty="0" err="1"/>
              <a:t>only</a:t>
            </a:r>
            <a:r>
              <a:rPr lang="sl-SI" sz="3200" dirty="0"/>
              <a:t>“.</a:t>
            </a:r>
          </a:p>
          <a:p>
            <a:r>
              <a:rPr lang="sl-SI" sz="3200" dirty="0"/>
              <a:t>Plenilske revije večinoma „zlate“.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E18C08A-3DB3-4DC8-9657-FA1D4FFB4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88" y="2658766"/>
            <a:ext cx="5726243" cy="265507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063BB08-2A40-489D-901A-DBAA59C08106}"/>
              </a:ext>
            </a:extLst>
          </p:cNvPr>
          <p:cNvSpPr txBox="1"/>
          <p:nvPr/>
        </p:nvSpPr>
        <p:spPr>
          <a:xfrm>
            <a:off x="6731831" y="4609007"/>
            <a:ext cx="325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STM </a:t>
            </a:r>
            <a:r>
              <a:rPr lang="sl-SI" dirty="0" err="1"/>
              <a:t>Report</a:t>
            </a:r>
            <a:r>
              <a:rPr lang="sl-SI" dirty="0"/>
              <a:t>, 2018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FEAC0F9-6E7E-4F3F-9470-CE6867774978}"/>
              </a:ext>
            </a:extLst>
          </p:cNvPr>
          <p:cNvSpPr/>
          <p:nvPr/>
        </p:nvSpPr>
        <p:spPr>
          <a:xfrm>
            <a:off x="2248249" y="3783434"/>
            <a:ext cx="4390676" cy="350415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33AF1035-892D-4B96-92AF-4F1259CF1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304" y="4574196"/>
            <a:ext cx="2107521" cy="2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6018" cy="5356418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6371771" y="130629"/>
            <a:ext cx="4982029" cy="49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2496457" y="2692555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Revija je z identičnim naslovom izhajala pri Taylor &amp;Francis do leta 2019</a:t>
            </a:r>
          </a:p>
        </p:txBody>
      </p:sp>
    </p:spTree>
    <p:extLst>
      <p:ext uri="{BB962C8B-B14F-4D97-AF65-F5344CB8AC3E}">
        <p14:creationId xmlns:p14="http://schemas.microsoft.com/office/powerpoint/2010/main" val="367587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6371771" y="130629"/>
            <a:ext cx="4982029" cy="49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94130" cy="48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6371771" y="130629"/>
            <a:ext cx="4982029" cy="49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250190" cy="5907314"/>
          </a:xfrm>
          <a:prstGeom prst="rect">
            <a:avLst/>
          </a:prstGeom>
        </p:spPr>
      </p:pic>
      <p:sp>
        <p:nvSpPr>
          <p:cNvPr id="4" name="Elipsa 3"/>
          <p:cNvSpPr/>
          <p:nvPr/>
        </p:nvSpPr>
        <p:spPr>
          <a:xfrm>
            <a:off x="1944913" y="3962400"/>
            <a:ext cx="3497943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28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6371771" y="130629"/>
            <a:ext cx="4982029" cy="49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171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11" y="696954"/>
            <a:ext cx="411161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1766</Words>
  <Application>Microsoft Office PowerPoint</Application>
  <PresentationFormat>Širokozaslonsko</PresentationFormat>
  <Paragraphs>176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Officeova tema</vt:lpstr>
      <vt:lpstr>PowerPointova predstavitev</vt:lpstr>
      <vt:lpstr>Vsebina</vt:lpstr>
      <vt:lpstr>Nezaupanja vredne založniške prakse</vt:lpstr>
      <vt:lpstr>Temeljna načela izdajanja znanstvenih revij </vt:lpstr>
      <vt:lpstr>Okoliščine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Pogoste dvomljive prakse</vt:lpstr>
      <vt:lpstr>Kriteriji za prepoznavo nezaupanja vrednih založniških praks</vt:lpstr>
      <vt:lpstr>Osebje </vt:lpstr>
      <vt:lpstr>Osebje 1</vt:lpstr>
      <vt:lpstr>Organizacijski vidiki upravljanja revije oz. založbe</vt:lpstr>
      <vt:lpstr>Organizacijski vidiki upravljanja revije oz. založbe 1</vt:lpstr>
      <vt:lpstr>Organizacijski vidiki upravljanja revije oz. založbe 2</vt:lpstr>
      <vt:lpstr>Integriteta in transparentnost</vt:lpstr>
      <vt:lpstr>Integriteta in transparentnost 1</vt:lpstr>
      <vt:lpstr>Integriteta in transparentnost 2</vt:lpstr>
      <vt:lpstr>Članstvo v mednarodnih organizacijah in iniciativah</vt:lpstr>
      <vt:lpstr>Bibliometrične analize</vt:lpstr>
      <vt:lpstr>Drugi kriteriji</vt:lpstr>
      <vt:lpstr>Pripomočki za ugotavljanje verodostojnosti </vt:lpstr>
      <vt:lpstr>PowerPointova predstavitev</vt:lpstr>
      <vt:lpstr>Primer reševanja </vt:lpstr>
      <vt:lpstr>Komentar</vt:lpstr>
      <vt:lpstr>Ugrabljene revije (Hijacked Journals)</vt:lpstr>
      <vt:lpstr>Zavajajoče metrike</vt:lpstr>
      <vt:lpstr>Zavajajoče metrike 1</vt:lpstr>
      <vt:lpstr>Zavajajoče znanstvene konference</vt:lpstr>
      <vt:lpstr>Znanstvene monografije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Nezaupanja vredne založniške prakse</dc:title>
  <dc:creator>Pušnik, Miro</dc:creator>
  <cp:lastModifiedBy>Pušnik, Miro</cp:lastModifiedBy>
  <cp:revision>48</cp:revision>
  <dcterms:created xsi:type="dcterms:W3CDTF">2021-03-29T12:04:35Z</dcterms:created>
  <dcterms:modified xsi:type="dcterms:W3CDTF">2021-04-01T09:05:10Z</dcterms:modified>
</cp:coreProperties>
</file>